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3"/>
  </p:notesMasterIdLst>
  <p:sldIdLst>
    <p:sldId id="258" r:id="rId2"/>
  </p:sldIdLst>
  <p:sldSz cx="7775575" cy="10907713"/>
  <p:notesSz cx="6797675" cy="9926638"/>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460000"/>
    <a:srgbClr val="640000"/>
    <a:srgbClr val="FFC000"/>
    <a:srgbClr val="3E0000"/>
    <a:srgbClr val="B00E17"/>
    <a:srgbClr val="905A36"/>
    <a:srgbClr val="905B37"/>
    <a:srgbClr val="B5AC3A"/>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37" autoAdjust="0"/>
    <p:restoredTop sz="94688" autoAdjust="0"/>
  </p:normalViewPr>
  <p:slideViewPr>
    <p:cSldViewPr snapToGrid="0">
      <p:cViewPr>
        <p:scale>
          <a:sx n="100" d="100"/>
          <a:sy n="100" d="100"/>
        </p:scale>
        <p:origin x="468" y="-84"/>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449" tIns="45724" rIns="91449" bIns="4572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5" y="0"/>
            <a:ext cx="2945659" cy="498056"/>
          </a:xfrm>
          <a:prstGeom prst="rect">
            <a:avLst/>
          </a:prstGeom>
        </p:spPr>
        <p:txBody>
          <a:bodyPr vert="horz" lIns="91449" tIns="45724" rIns="91449" bIns="45724" rtlCol="0"/>
          <a:lstStyle>
            <a:lvl1pPr algn="r">
              <a:defRPr sz="1200"/>
            </a:lvl1pPr>
          </a:lstStyle>
          <a:p>
            <a:fld id="{70F99883-74AE-4A2C-81B7-5B86A08198C0}" type="datetimeFigureOut">
              <a:rPr kumimoji="1" lang="ja-JP" altLang="en-US" smtClean="0"/>
              <a:t>2020/1/15</a:t>
            </a:fld>
            <a:endParaRPr kumimoji="1" lang="ja-JP" altLang="en-US"/>
          </a:p>
        </p:txBody>
      </p:sp>
      <p:sp>
        <p:nvSpPr>
          <p:cNvPr id="4" name="スライド イメージ プレースホルダー 3"/>
          <p:cNvSpPr>
            <a:spLocks noGrp="1" noRot="1" noChangeAspect="1"/>
          </p:cNvSpPr>
          <p:nvPr>
            <p:ph type="sldImg" idx="2"/>
          </p:nvPr>
        </p:nvSpPr>
        <p:spPr>
          <a:xfrm>
            <a:off x="2205038" y="1239838"/>
            <a:ext cx="2387600" cy="3351212"/>
          </a:xfrm>
          <a:prstGeom prst="rect">
            <a:avLst/>
          </a:prstGeom>
          <a:noFill/>
          <a:ln w="12700">
            <a:solidFill>
              <a:prstClr val="black"/>
            </a:solidFill>
          </a:ln>
        </p:spPr>
        <p:txBody>
          <a:bodyPr vert="horz" lIns="91449" tIns="45724" rIns="91449" bIns="45724"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449" tIns="45724" rIns="91449" bIns="457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6"/>
            <a:ext cx="2945659" cy="498055"/>
          </a:xfrm>
          <a:prstGeom prst="rect">
            <a:avLst/>
          </a:prstGeom>
        </p:spPr>
        <p:txBody>
          <a:bodyPr vert="horz" lIns="91449" tIns="45724" rIns="91449" bIns="4572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5" y="9428586"/>
            <a:ext cx="2945659" cy="498055"/>
          </a:xfrm>
          <a:prstGeom prst="rect">
            <a:avLst/>
          </a:prstGeom>
        </p:spPr>
        <p:txBody>
          <a:bodyPr vert="horz" lIns="91449" tIns="45724" rIns="91449" bIns="45724" rtlCol="0" anchor="b"/>
          <a:lstStyle>
            <a:lvl1pPr algn="r">
              <a:defRPr sz="12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337" kern="1200" dirty="0">
                <a:solidFill>
                  <a:schemeClr val="tx1"/>
                </a:solidFill>
                <a:effectLst/>
                <a:latin typeface="+mn-lt"/>
                <a:ea typeface="+mn-ea"/>
                <a:cs typeface="+mn-cs"/>
              </a:rPr>
              <a:t>２．主　　催　　ＮＰＯ法人 徳島県介護支援専門員協会</a:t>
            </a:r>
          </a:p>
          <a:p>
            <a:r>
              <a:rPr kumimoji="1" lang="ja-JP" altLang="ja-JP" sz="1337" kern="1200" dirty="0">
                <a:solidFill>
                  <a:schemeClr val="tx1"/>
                </a:solidFill>
                <a:effectLst/>
                <a:latin typeface="+mn-lt"/>
                <a:ea typeface="+mn-ea"/>
                <a:cs typeface="+mn-cs"/>
              </a:rPr>
              <a:t> </a:t>
            </a:r>
          </a:p>
          <a:p>
            <a:r>
              <a:rPr kumimoji="1" lang="ja-JP" altLang="ja-JP" sz="1337" kern="1200" dirty="0">
                <a:solidFill>
                  <a:schemeClr val="tx1"/>
                </a:solidFill>
                <a:effectLst/>
                <a:latin typeface="+mn-lt"/>
                <a:ea typeface="+mn-ea"/>
                <a:cs typeface="+mn-cs"/>
              </a:rPr>
              <a:t>３．対 象 者　　介護支援専門員・保健・医療・福祉・行政関係者</a:t>
            </a:r>
          </a:p>
          <a:p>
            <a:r>
              <a:rPr kumimoji="1" lang="en-US" altLang="ja-JP" sz="1337" u="none" strike="noStrike" kern="1200" dirty="0">
                <a:solidFill>
                  <a:schemeClr val="tx1"/>
                </a:solidFill>
                <a:effectLst/>
                <a:latin typeface="+mn-lt"/>
                <a:ea typeface="+mn-ea"/>
                <a:cs typeface="+mn-cs"/>
              </a:rPr>
              <a:t> </a:t>
            </a:r>
            <a:endParaRPr kumimoji="1" lang="ja-JP" altLang="ja-JP" sz="1337" kern="1200" dirty="0">
              <a:solidFill>
                <a:schemeClr val="tx1"/>
              </a:solidFill>
              <a:effectLst/>
              <a:latin typeface="+mn-lt"/>
              <a:ea typeface="+mn-ea"/>
              <a:cs typeface="+mn-cs"/>
            </a:endParaRPr>
          </a:p>
          <a:p>
            <a:r>
              <a:rPr kumimoji="1" lang="ja-JP" altLang="ja-JP" sz="1337" kern="1200" dirty="0">
                <a:solidFill>
                  <a:schemeClr val="tx1"/>
                </a:solidFill>
                <a:effectLst/>
                <a:latin typeface="+mn-lt"/>
                <a:ea typeface="+mn-ea"/>
                <a:cs typeface="+mn-cs"/>
              </a:rPr>
              <a:t>４．日　　時　　令和</a:t>
            </a:r>
            <a:r>
              <a:rPr kumimoji="1" lang="en-US" altLang="ja-JP" sz="1337" kern="1200" dirty="0">
                <a:solidFill>
                  <a:schemeClr val="tx1"/>
                </a:solidFill>
                <a:effectLst/>
                <a:latin typeface="+mn-lt"/>
                <a:ea typeface="+mn-ea"/>
                <a:cs typeface="+mn-cs"/>
              </a:rPr>
              <a:t>2</a:t>
            </a:r>
            <a:r>
              <a:rPr kumimoji="1" lang="ja-JP" altLang="ja-JP" sz="1337" kern="1200" dirty="0">
                <a:solidFill>
                  <a:schemeClr val="tx1"/>
                </a:solidFill>
                <a:effectLst/>
                <a:latin typeface="+mn-lt"/>
                <a:ea typeface="+mn-ea"/>
                <a:cs typeface="+mn-cs"/>
              </a:rPr>
              <a:t>年</a:t>
            </a:r>
            <a:r>
              <a:rPr kumimoji="1" lang="en-US" altLang="ja-JP" sz="1337" kern="1200" dirty="0">
                <a:solidFill>
                  <a:schemeClr val="tx1"/>
                </a:solidFill>
                <a:effectLst/>
                <a:latin typeface="+mn-lt"/>
                <a:ea typeface="+mn-ea"/>
                <a:cs typeface="+mn-cs"/>
              </a:rPr>
              <a:t>2</a:t>
            </a:r>
            <a:r>
              <a:rPr kumimoji="1" lang="ja-JP" altLang="ja-JP" sz="1337" kern="1200" dirty="0">
                <a:solidFill>
                  <a:schemeClr val="tx1"/>
                </a:solidFill>
                <a:effectLst/>
                <a:latin typeface="+mn-lt"/>
                <a:ea typeface="+mn-ea"/>
                <a:cs typeface="+mn-cs"/>
              </a:rPr>
              <a:t>月</a:t>
            </a:r>
            <a:r>
              <a:rPr kumimoji="1" lang="en-US" altLang="ja-JP" sz="1337" kern="1200" dirty="0">
                <a:solidFill>
                  <a:schemeClr val="tx1"/>
                </a:solidFill>
                <a:effectLst/>
                <a:latin typeface="+mn-lt"/>
                <a:ea typeface="+mn-ea"/>
                <a:cs typeface="+mn-cs"/>
              </a:rPr>
              <a:t>20</a:t>
            </a:r>
            <a:r>
              <a:rPr kumimoji="1" lang="ja-JP" altLang="ja-JP" sz="1337" kern="1200" dirty="0">
                <a:solidFill>
                  <a:schemeClr val="tx1"/>
                </a:solidFill>
                <a:effectLst/>
                <a:latin typeface="+mn-lt"/>
                <a:ea typeface="+mn-ea"/>
                <a:cs typeface="+mn-cs"/>
              </a:rPr>
              <a:t>日（木）</a:t>
            </a:r>
            <a:r>
              <a:rPr kumimoji="1" lang="en-US" altLang="ja-JP" sz="1337" kern="1200" dirty="0">
                <a:solidFill>
                  <a:schemeClr val="tx1"/>
                </a:solidFill>
                <a:effectLst/>
                <a:latin typeface="+mn-lt"/>
                <a:ea typeface="+mn-ea"/>
                <a:cs typeface="+mn-cs"/>
              </a:rPr>
              <a:t>10</a:t>
            </a:r>
            <a:r>
              <a:rPr kumimoji="1" lang="ja-JP" altLang="ja-JP" sz="1337" kern="1200" dirty="0">
                <a:solidFill>
                  <a:schemeClr val="tx1"/>
                </a:solidFill>
                <a:effectLst/>
                <a:latin typeface="+mn-lt"/>
                <a:ea typeface="+mn-ea"/>
                <a:cs typeface="+mn-cs"/>
              </a:rPr>
              <a:t>：</a:t>
            </a:r>
            <a:r>
              <a:rPr kumimoji="1" lang="en-US" altLang="ja-JP" sz="1337" kern="1200" dirty="0">
                <a:solidFill>
                  <a:schemeClr val="tx1"/>
                </a:solidFill>
                <a:effectLst/>
                <a:latin typeface="+mn-lt"/>
                <a:ea typeface="+mn-ea"/>
                <a:cs typeface="+mn-cs"/>
              </a:rPr>
              <a:t>00</a:t>
            </a:r>
            <a:r>
              <a:rPr kumimoji="1" lang="ja-JP" altLang="ja-JP" sz="1337" kern="1200" dirty="0">
                <a:solidFill>
                  <a:schemeClr val="tx1"/>
                </a:solidFill>
                <a:effectLst/>
                <a:latin typeface="+mn-lt"/>
                <a:ea typeface="+mn-ea"/>
                <a:cs typeface="+mn-cs"/>
              </a:rPr>
              <a:t>～</a:t>
            </a:r>
            <a:r>
              <a:rPr kumimoji="1" lang="en-US" altLang="ja-JP" sz="1337" kern="1200" dirty="0">
                <a:solidFill>
                  <a:schemeClr val="tx1"/>
                </a:solidFill>
                <a:effectLst/>
                <a:latin typeface="+mn-lt"/>
                <a:ea typeface="+mn-ea"/>
                <a:cs typeface="+mn-cs"/>
              </a:rPr>
              <a:t>15:30</a:t>
            </a:r>
            <a:endParaRPr kumimoji="1" lang="ja-JP" altLang="ja-JP" sz="1337" kern="1200" dirty="0">
              <a:solidFill>
                <a:schemeClr val="tx1"/>
              </a:solidFill>
              <a:effectLst/>
              <a:latin typeface="+mn-lt"/>
              <a:ea typeface="+mn-ea"/>
              <a:cs typeface="+mn-cs"/>
            </a:endParaRPr>
          </a:p>
          <a:p>
            <a:r>
              <a:rPr kumimoji="1" lang="en-US" altLang="ja-JP" sz="1337" kern="1200" dirty="0">
                <a:solidFill>
                  <a:schemeClr val="tx1"/>
                </a:solidFill>
                <a:effectLst/>
                <a:latin typeface="+mn-lt"/>
                <a:ea typeface="+mn-ea"/>
                <a:cs typeface="+mn-cs"/>
              </a:rPr>
              <a:t> </a:t>
            </a:r>
            <a:endParaRPr kumimoji="1" lang="ja-JP" altLang="ja-JP" sz="1337" kern="1200" dirty="0">
              <a:solidFill>
                <a:schemeClr val="tx1"/>
              </a:solidFill>
              <a:effectLst/>
              <a:latin typeface="+mn-lt"/>
              <a:ea typeface="+mn-ea"/>
              <a:cs typeface="+mn-cs"/>
            </a:endParaRPr>
          </a:p>
          <a:p>
            <a:r>
              <a:rPr kumimoji="1" lang="ja-JP" altLang="ja-JP" sz="1337" kern="1200" dirty="0">
                <a:solidFill>
                  <a:schemeClr val="tx1"/>
                </a:solidFill>
                <a:effectLst/>
                <a:latin typeface="+mn-lt"/>
                <a:ea typeface="+mn-ea"/>
                <a:cs typeface="+mn-cs"/>
              </a:rPr>
              <a:t>５．会　　場　　ときわホール</a:t>
            </a:r>
          </a:p>
          <a:p>
            <a:r>
              <a:rPr kumimoji="1" lang="ja-JP" altLang="ja-JP" sz="1337" kern="1200" dirty="0">
                <a:solidFill>
                  <a:schemeClr val="tx1"/>
                </a:solidFill>
                <a:effectLst/>
                <a:latin typeface="+mn-lt"/>
                <a:ea typeface="+mn-ea"/>
                <a:cs typeface="+mn-cs"/>
              </a:rPr>
              <a:t>（徳島県徳島市山城町東浜傍示</a:t>
            </a:r>
            <a:r>
              <a:rPr kumimoji="1" lang="en-US" altLang="ja-JP" sz="1337" kern="1200" dirty="0">
                <a:solidFill>
                  <a:schemeClr val="tx1"/>
                </a:solidFill>
                <a:effectLst/>
                <a:latin typeface="+mn-lt"/>
                <a:ea typeface="+mn-ea"/>
                <a:cs typeface="+mn-cs"/>
              </a:rPr>
              <a:t>1</a:t>
            </a:r>
            <a:r>
              <a:rPr kumimoji="1" lang="ja-JP" altLang="ja-JP" sz="1337" kern="1200" dirty="0">
                <a:solidFill>
                  <a:schemeClr val="tx1"/>
                </a:solidFill>
                <a:effectLst/>
                <a:latin typeface="+mn-lt"/>
                <a:ea typeface="+mn-ea"/>
                <a:cs typeface="+mn-cs"/>
              </a:rPr>
              <a:t>番地</a:t>
            </a:r>
            <a:r>
              <a:rPr kumimoji="1" lang="en-US" altLang="ja-JP" sz="1337" kern="1200" dirty="0">
                <a:solidFill>
                  <a:schemeClr val="tx1"/>
                </a:solidFill>
                <a:effectLst/>
                <a:latin typeface="+mn-lt"/>
                <a:ea typeface="+mn-ea"/>
                <a:cs typeface="+mn-cs"/>
              </a:rPr>
              <a:t>1</a:t>
            </a:r>
            <a:r>
              <a:rPr kumimoji="1" lang="ja-JP" altLang="ja-JP" sz="1337" kern="1200" dirty="0">
                <a:solidFill>
                  <a:schemeClr val="tx1"/>
                </a:solidFill>
                <a:effectLst/>
                <a:latin typeface="+mn-lt"/>
                <a:ea typeface="+mn-ea"/>
                <a:cs typeface="+mn-cs"/>
              </a:rPr>
              <a:t>）</a:t>
            </a:r>
          </a:p>
          <a:p>
            <a:r>
              <a:rPr kumimoji="1" lang="ja-JP" altLang="ja-JP" sz="1337" kern="1200" dirty="0">
                <a:solidFill>
                  <a:schemeClr val="tx1"/>
                </a:solidFill>
                <a:effectLst/>
                <a:latin typeface="+mn-lt"/>
                <a:ea typeface="+mn-ea"/>
                <a:cs typeface="+mn-cs"/>
              </a:rPr>
              <a:t>６．内　　容</a:t>
            </a:r>
          </a:p>
          <a:p>
            <a:endParaRPr kumimoji="1" lang="en-US" altLang="ja-JP" sz="1337" kern="1200" dirty="0">
              <a:solidFill>
                <a:schemeClr val="tx1"/>
              </a:solidFill>
              <a:effectLst/>
              <a:latin typeface="+mn-lt"/>
              <a:ea typeface="+mn-ea"/>
              <a:cs typeface="+mn-cs"/>
            </a:endParaRPr>
          </a:p>
          <a:p>
            <a:endParaRPr kumimoji="1" lang="en-US" altLang="ja-JP" sz="1337" kern="1200" dirty="0">
              <a:solidFill>
                <a:schemeClr val="tx1"/>
              </a:solidFill>
              <a:effectLst/>
              <a:latin typeface="+mn-lt"/>
              <a:ea typeface="+mn-ea"/>
              <a:cs typeface="+mn-cs"/>
            </a:endParaRPr>
          </a:p>
          <a:p>
            <a:r>
              <a:rPr kumimoji="1" lang="ja-JP" altLang="ja-JP" sz="1337" kern="1200" dirty="0">
                <a:solidFill>
                  <a:schemeClr val="tx1"/>
                </a:solidFill>
                <a:effectLst/>
                <a:latin typeface="+mn-lt"/>
                <a:ea typeface="+mn-ea"/>
                <a:cs typeface="+mn-cs"/>
              </a:rPr>
              <a:t>１０：００　　開会・挨拶・オリエンテーション</a:t>
            </a:r>
          </a:p>
          <a:p>
            <a:r>
              <a:rPr kumimoji="1" lang="ja-JP" altLang="ja-JP" sz="1337" kern="1200" dirty="0">
                <a:solidFill>
                  <a:schemeClr val="tx1"/>
                </a:solidFill>
                <a:effectLst/>
                <a:latin typeface="+mn-lt"/>
                <a:ea typeface="+mn-ea"/>
                <a:cs typeface="+mn-cs"/>
              </a:rPr>
              <a:t>１０：１０　　基調講演</a:t>
            </a:r>
          </a:p>
          <a:p>
            <a:r>
              <a:rPr kumimoji="1" lang="ja-JP" altLang="ja-JP" sz="1337" kern="1200" dirty="0">
                <a:solidFill>
                  <a:schemeClr val="tx1"/>
                </a:solidFill>
                <a:effectLst/>
                <a:latin typeface="+mn-lt"/>
                <a:ea typeface="+mn-ea"/>
                <a:cs typeface="+mn-cs"/>
              </a:rPr>
              <a:t>　　　　　　　「令和時代　求められる医療・介護連携」</a:t>
            </a:r>
          </a:p>
          <a:p>
            <a:r>
              <a:rPr kumimoji="1" lang="ja-JP" altLang="ja-JP" sz="1337" kern="1200" dirty="0">
                <a:solidFill>
                  <a:schemeClr val="tx1"/>
                </a:solidFill>
                <a:effectLst/>
                <a:latin typeface="+mn-lt"/>
                <a:ea typeface="+mn-ea"/>
                <a:cs typeface="+mn-cs"/>
              </a:rPr>
              <a:t>　　　　　　　　～みんな一緒に楽しい在宅ケアを目指そう～</a:t>
            </a:r>
          </a:p>
          <a:p>
            <a:r>
              <a:rPr kumimoji="1" lang="ja-JP" altLang="ja-JP" sz="1337" kern="1200" dirty="0">
                <a:solidFill>
                  <a:schemeClr val="tx1"/>
                </a:solidFill>
                <a:effectLst/>
                <a:latin typeface="+mn-lt"/>
                <a:ea typeface="+mn-ea"/>
                <a:cs typeface="+mn-cs"/>
              </a:rPr>
              <a:t>　　　　　　　講師：広島県介護支援専門員協会</a:t>
            </a:r>
          </a:p>
          <a:p>
            <a:r>
              <a:rPr kumimoji="1" lang="ja-JP" altLang="ja-JP" sz="1337" kern="1200" dirty="0">
                <a:solidFill>
                  <a:schemeClr val="tx1"/>
                </a:solidFill>
                <a:effectLst/>
                <a:latin typeface="+mn-lt"/>
                <a:ea typeface="+mn-ea"/>
                <a:cs typeface="+mn-cs"/>
              </a:rPr>
              <a:t>会長　落久保　裕之 氏</a:t>
            </a:r>
          </a:p>
          <a:p>
            <a:r>
              <a:rPr kumimoji="1" lang="ja-JP" altLang="ja-JP" sz="1337" kern="1200" dirty="0">
                <a:solidFill>
                  <a:schemeClr val="tx1"/>
                </a:solidFill>
                <a:effectLst/>
                <a:latin typeface="+mn-lt"/>
                <a:ea typeface="+mn-ea"/>
                <a:cs typeface="+mn-cs"/>
              </a:rPr>
              <a:t>１２：００　　休憩　</a:t>
            </a:r>
          </a:p>
          <a:p>
            <a:r>
              <a:rPr kumimoji="1" lang="ja-JP" altLang="ja-JP" sz="1337" kern="1200" dirty="0">
                <a:solidFill>
                  <a:schemeClr val="tx1"/>
                </a:solidFill>
                <a:effectLst/>
                <a:latin typeface="+mn-lt"/>
                <a:ea typeface="+mn-ea"/>
                <a:cs typeface="+mn-cs"/>
              </a:rPr>
              <a:t>　　　　　　　</a:t>
            </a:r>
          </a:p>
          <a:p>
            <a:r>
              <a:rPr kumimoji="1" lang="ja-JP" altLang="ja-JP" sz="1337" kern="1200" dirty="0">
                <a:solidFill>
                  <a:schemeClr val="tx1"/>
                </a:solidFill>
                <a:effectLst/>
                <a:latin typeface="+mn-lt"/>
                <a:ea typeface="+mn-ea"/>
                <a:cs typeface="+mn-cs"/>
              </a:rPr>
              <a:t>１３：００　　実践研究発表</a:t>
            </a:r>
          </a:p>
          <a:p>
            <a:r>
              <a:rPr kumimoji="1" lang="ja-JP" altLang="ja-JP" sz="1337" kern="1200" dirty="0">
                <a:solidFill>
                  <a:schemeClr val="tx1"/>
                </a:solidFill>
                <a:effectLst/>
                <a:latin typeface="+mn-lt"/>
                <a:ea typeface="+mn-ea"/>
                <a:cs typeface="+mn-cs"/>
              </a:rPr>
              <a:t>　　　　　　　助言者　広島県介護支援専門員協会会長　落久保　裕之 氏</a:t>
            </a:r>
          </a:p>
          <a:p>
            <a:r>
              <a:rPr kumimoji="1" lang="ja-JP" altLang="ja-JP" sz="1337" kern="1200" dirty="0">
                <a:solidFill>
                  <a:schemeClr val="tx1"/>
                </a:solidFill>
                <a:effectLst/>
                <a:latin typeface="+mn-lt"/>
                <a:ea typeface="+mn-ea"/>
                <a:cs typeface="+mn-cs"/>
              </a:rPr>
              <a:t>　　　　　　　座　長　徳島県介護支援専門員協会理事　湯浅　雅志　氏</a:t>
            </a:r>
          </a:p>
          <a:p>
            <a:r>
              <a:rPr kumimoji="1" lang="ja-JP" altLang="ja-JP" sz="1337" kern="1200" dirty="0">
                <a:solidFill>
                  <a:schemeClr val="tx1"/>
                </a:solidFill>
                <a:effectLst/>
                <a:latin typeface="+mn-lt"/>
                <a:ea typeface="+mn-ea"/>
                <a:cs typeface="+mn-cs"/>
              </a:rPr>
              <a:t> </a:t>
            </a:r>
          </a:p>
          <a:p>
            <a:r>
              <a:rPr kumimoji="1" lang="ja-JP" altLang="ja-JP" sz="1337" kern="1200" dirty="0">
                <a:solidFill>
                  <a:schemeClr val="tx1"/>
                </a:solidFill>
                <a:effectLst/>
                <a:latin typeface="+mn-lt"/>
                <a:ea typeface="+mn-ea"/>
                <a:cs typeface="+mn-cs"/>
              </a:rPr>
              <a:t>１５：００　　ディスカッション（意見交換）</a:t>
            </a:r>
          </a:p>
          <a:p>
            <a:r>
              <a:rPr kumimoji="1" lang="ja-JP" altLang="ja-JP" sz="1337" kern="1200" dirty="0">
                <a:solidFill>
                  <a:schemeClr val="tx1"/>
                </a:solidFill>
                <a:effectLst/>
                <a:latin typeface="+mn-lt"/>
                <a:ea typeface="+mn-ea"/>
                <a:cs typeface="+mn-cs"/>
              </a:rPr>
              <a:t>発表者の感想や助言者からの質疑・助言等　</a:t>
            </a:r>
          </a:p>
          <a:p>
            <a:r>
              <a:rPr kumimoji="1" lang="ja-JP" altLang="ja-JP" sz="1337" kern="1200" dirty="0">
                <a:solidFill>
                  <a:schemeClr val="tx1"/>
                </a:solidFill>
                <a:effectLst/>
                <a:latin typeface="+mn-lt"/>
                <a:ea typeface="+mn-ea"/>
                <a:cs typeface="+mn-cs"/>
              </a:rPr>
              <a:t>　　　　　　　</a:t>
            </a:r>
          </a:p>
          <a:p>
            <a:r>
              <a:rPr kumimoji="1" lang="ja-JP" altLang="ja-JP" sz="1337" kern="1200" dirty="0">
                <a:solidFill>
                  <a:schemeClr val="tx1"/>
                </a:solidFill>
                <a:effectLst/>
                <a:latin typeface="+mn-lt"/>
                <a:ea typeface="+mn-ea"/>
                <a:cs typeface="+mn-cs"/>
              </a:rPr>
              <a:t>１５：３０　　閉会・挨拶　</a:t>
            </a:r>
          </a:p>
          <a:p>
            <a:endParaRPr kumimoji="1" lang="ja-JP" altLang="en-US" dirty="0"/>
          </a:p>
        </p:txBody>
      </p:sp>
      <p:sp>
        <p:nvSpPr>
          <p:cNvPr id="4" name="スライド番号プレースホルダー 3"/>
          <p:cNvSpPr>
            <a:spLocks noGrp="1"/>
          </p:cNvSpPr>
          <p:nvPr>
            <p:ph type="sldNum" sz="quarter" idx="5"/>
          </p:nvPr>
        </p:nvSpPr>
        <p:spPr/>
        <p:txBody>
          <a:bodyPr/>
          <a:lstStyle/>
          <a:p>
            <a:fld id="{ACD93CC5-A9B8-46A1-B8C3-70AA73E05DA2}" type="slidenum">
              <a:rPr kumimoji="1" lang="ja-JP" altLang="en-US" smtClean="0"/>
              <a:t>1</a:t>
            </a:fld>
            <a:endParaRPr kumimoji="1" lang="ja-JP" altLang="en-US"/>
          </a:p>
        </p:txBody>
      </p:sp>
    </p:spTree>
    <p:extLst>
      <p:ext uri="{BB962C8B-B14F-4D97-AF65-F5344CB8AC3E}">
        <p14:creationId xmlns:p14="http://schemas.microsoft.com/office/powerpoint/2010/main" val="1002146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1"/>
          </a:xfrm>
        </p:spPr>
        <p:txBody>
          <a:bodyPr anchor="b"/>
          <a:lstStyle>
            <a:lvl1pPr algn="ctr">
              <a:defRPr sz="4955"/>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p:spPr>
        <p:txBody>
          <a:bodyPr/>
          <a:lstStyle>
            <a:lvl1pPr marL="0" indent="0" algn="ctr">
              <a:buNone/>
              <a:defRPr sz="1982"/>
            </a:lvl1pPr>
            <a:lvl2pPr marL="377567" indent="0" algn="ctr">
              <a:buNone/>
              <a:defRPr sz="1652"/>
            </a:lvl2pPr>
            <a:lvl3pPr marL="755134" indent="0" algn="ctr">
              <a:buNone/>
              <a:defRPr sz="1486"/>
            </a:lvl3pPr>
            <a:lvl4pPr marL="1132702" indent="0" algn="ctr">
              <a:buNone/>
              <a:defRPr sz="1321"/>
            </a:lvl4pPr>
            <a:lvl5pPr marL="1510269" indent="0" algn="ctr">
              <a:buNone/>
              <a:defRPr sz="1321"/>
            </a:lvl5pPr>
            <a:lvl6pPr marL="1887836" indent="0" algn="ctr">
              <a:buNone/>
              <a:defRPr sz="1321"/>
            </a:lvl6pPr>
            <a:lvl7pPr marL="2265403" indent="0" algn="ctr">
              <a:buNone/>
              <a:defRPr sz="1321"/>
            </a:lvl7pPr>
            <a:lvl8pPr marL="2642970" indent="0" algn="ctr">
              <a:buNone/>
              <a:defRPr sz="1321"/>
            </a:lvl8pPr>
            <a:lvl9pPr marL="3020538" indent="0" algn="ctr">
              <a:buNone/>
              <a:defRPr sz="132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9BAF5AA-9FD9-4B21-961A-7F8F536A433B}" type="datetimeFigureOut">
              <a:rPr kumimoji="1" lang="ja-JP" altLang="en-US" smtClean="0"/>
              <a:t>2020/1/15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BB6EB9-49C7-420F-8EF3-CBA508315D7B}" type="slidenum">
              <a:rPr kumimoji="1" lang="ja-JP" altLang="en-US" smtClean="0"/>
              <a:t>‹#›</a:t>
            </a:fld>
            <a:endParaRPr kumimoji="1" lang="ja-JP" altLang="en-US"/>
          </a:p>
        </p:txBody>
      </p:sp>
    </p:spTree>
    <p:extLst>
      <p:ext uri="{BB962C8B-B14F-4D97-AF65-F5344CB8AC3E}">
        <p14:creationId xmlns:p14="http://schemas.microsoft.com/office/powerpoint/2010/main" val="187903433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正方形/長方形 21"/>
          <p:cNvSpPr/>
          <p:nvPr userDrawn="1"/>
        </p:nvSpPr>
        <p:spPr>
          <a:xfrm>
            <a:off x="0" y="0"/>
            <a:ext cx="7775575" cy="10907713"/>
          </a:xfrm>
          <a:prstGeom prst="rect">
            <a:avLst/>
          </a:prstGeom>
          <a:pattFill prst="narVert">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fld id="{C764DE79-268F-4C1A-8933-263129D2AF90}" type="datetimeFigureOut">
              <a:rPr lang="en-US" smtClean="0"/>
              <a:t>1/15/2020</a:t>
            </a:fld>
            <a:endParaRPr lang="en-US" dirty="0"/>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02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78048878"/>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8DC6B30A-C530-4678-8D49-9160AA349E5B}"/>
              </a:ext>
            </a:extLst>
          </p:cNvPr>
          <p:cNvSpPr/>
          <p:nvPr/>
        </p:nvSpPr>
        <p:spPr>
          <a:xfrm>
            <a:off x="-5517" y="23147"/>
            <a:ext cx="7775574" cy="4004518"/>
          </a:xfrm>
          <a:prstGeom prst="rect">
            <a:avLst/>
          </a:prstGeom>
          <a:blipFill dpi="0" rotWithShape="1">
            <a:blip r:embed="rId3"/>
            <a:srcRect/>
            <a:stretch>
              <a:fillRect r="-106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600" b="1" dirty="0">
              <a:solidFill>
                <a:srgbClr val="FF0000"/>
              </a:solidFill>
            </a:endParaRPr>
          </a:p>
        </p:txBody>
      </p:sp>
      <p:sp>
        <p:nvSpPr>
          <p:cNvPr id="6" name="テキスト ボックス 5"/>
          <p:cNvSpPr txBox="1"/>
          <p:nvPr/>
        </p:nvSpPr>
        <p:spPr>
          <a:xfrm>
            <a:off x="197816" y="6878240"/>
            <a:ext cx="4677379" cy="2123658"/>
          </a:xfrm>
          <a:prstGeom prst="rect">
            <a:avLst/>
          </a:prstGeom>
          <a:noFill/>
        </p:spPr>
        <p:txBody>
          <a:bodyPr wrap="square" rtlCol="0">
            <a:spAutoFit/>
          </a:bodyPr>
          <a:lstStyle/>
          <a:p>
            <a:r>
              <a:rPr lang="en-US" altLang="ja-JP" sz="1400" b="1" dirty="0">
                <a:solidFill>
                  <a:schemeClr val="accent6">
                    <a:lumMod val="50000"/>
                  </a:schemeClr>
                </a:solidFill>
                <a:latin typeface="+mj-ea"/>
                <a:ea typeface="+mj-ea"/>
              </a:rPr>
              <a:t>【</a:t>
            </a:r>
            <a:r>
              <a:rPr lang="ja-JP" altLang="en-US" sz="1400" b="1" dirty="0">
                <a:solidFill>
                  <a:schemeClr val="accent6">
                    <a:lumMod val="50000"/>
                  </a:schemeClr>
                </a:solidFill>
                <a:latin typeface="+mj-ea"/>
                <a:ea typeface="+mj-ea"/>
              </a:rPr>
              <a:t>プロフィール</a:t>
            </a:r>
            <a:r>
              <a:rPr lang="en-US" altLang="ja-JP" sz="1400" b="1" dirty="0">
                <a:solidFill>
                  <a:schemeClr val="accent6">
                    <a:lumMod val="50000"/>
                  </a:schemeClr>
                </a:solidFill>
                <a:latin typeface="+mj-ea"/>
                <a:ea typeface="+mj-ea"/>
              </a:rPr>
              <a:t>】</a:t>
            </a:r>
            <a:endParaRPr lang="ja-JP" altLang="en-US" sz="1400" b="1" dirty="0">
              <a:solidFill>
                <a:schemeClr val="accent6">
                  <a:lumMod val="50000"/>
                </a:schemeClr>
              </a:solidFill>
              <a:latin typeface="+mj-ea"/>
              <a:ea typeface="+mj-ea"/>
            </a:endParaRPr>
          </a:p>
          <a:p>
            <a:r>
              <a:rPr lang="ja-JP" altLang="en-US" sz="1400" b="1" dirty="0">
                <a:solidFill>
                  <a:schemeClr val="accent6">
                    <a:lumMod val="50000"/>
                  </a:schemeClr>
                </a:solidFill>
                <a:latin typeface="+mj-ea"/>
                <a:ea typeface="+mj-ea"/>
              </a:rPr>
              <a:t> 　広島県西区生まれ。久留米大医学部卒。広島記念病院、県立広島病院、梶川病院などを経て、</a:t>
            </a:r>
            <a:r>
              <a:rPr lang="en-US" altLang="ja-JP" sz="1400" b="1" dirty="0">
                <a:solidFill>
                  <a:schemeClr val="accent6">
                    <a:lumMod val="50000"/>
                  </a:schemeClr>
                </a:solidFill>
                <a:latin typeface="+mj-ea"/>
                <a:ea typeface="+mj-ea"/>
              </a:rPr>
              <a:t>2008</a:t>
            </a:r>
            <a:r>
              <a:rPr lang="ja-JP" altLang="en-US" sz="1400" b="1" dirty="0">
                <a:solidFill>
                  <a:schemeClr val="accent6">
                    <a:lumMod val="50000"/>
                  </a:schemeClr>
                </a:solidFill>
                <a:latin typeface="+mj-ea"/>
                <a:ea typeface="+mj-ea"/>
              </a:rPr>
              <a:t>年、外科循環器内科クリニック開業。介護保険の導入時にケアマネジャー資格を取得した。かかりつけ医の立場でケアマネジメントの重要性を説き、組織運営や研修活動に携わっている。日本ケアマネジメント学会理事、広島県介護支援専門員協会会長などを務める。</a:t>
            </a:r>
          </a:p>
          <a:p>
            <a:endParaRPr lang="en-US" altLang="ja-JP" sz="2000" b="1" spc="30" dirty="0">
              <a:solidFill>
                <a:srgbClr val="FF3300"/>
              </a:solidFill>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1" y="10368162"/>
            <a:ext cx="7775575" cy="338554"/>
          </a:xfrm>
          <a:prstGeom prst="rect">
            <a:avLst/>
          </a:prstGeom>
          <a:solidFill>
            <a:schemeClr val="accent4"/>
          </a:solidFill>
        </p:spPr>
        <p:txBody>
          <a:bodyPr wrap="square" rtlCol="0">
            <a:spAutoFit/>
          </a:bodyPr>
          <a:lstStyle/>
          <a:p>
            <a:pPr algn="ctr"/>
            <a:endParaRPr lang="en-US" altLang="ja-JP" sz="1600" b="1" dirty="0">
              <a:latin typeface="HG丸ｺﾞｼｯｸM-PRO" panose="020F0600000000000000" pitchFamily="50" charset="-128"/>
              <a:ea typeface="HG丸ｺﾞｼｯｸM-PRO" panose="020F0600000000000000" pitchFamily="50" charset="-128"/>
            </a:endParaRPr>
          </a:p>
        </p:txBody>
      </p:sp>
      <p:grpSp>
        <p:nvGrpSpPr>
          <p:cNvPr id="33" name="グループ化 32"/>
          <p:cNvGrpSpPr/>
          <p:nvPr/>
        </p:nvGrpSpPr>
        <p:grpSpPr>
          <a:xfrm>
            <a:off x="212255" y="4070264"/>
            <a:ext cx="7507727" cy="6269614"/>
            <a:chOff x="457391" y="6879952"/>
            <a:chExt cx="5609606" cy="2840407"/>
          </a:xfrm>
        </p:grpSpPr>
        <p:sp>
          <p:nvSpPr>
            <p:cNvPr id="40" name="テキスト ボックス 39"/>
            <p:cNvSpPr txBox="1"/>
            <p:nvPr/>
          </p:nvSpPr>
          <p:spPr>
            <a:xfrm>
              <a:off x="457391" y="6879952"/>
              <a:ext cx="4731640" cy="209154"/>
            </a:xfrm>
            <a:prstGeom prst="rect">
              <a:avLst/>
            </a:prstGeom>
            <a:noFill/>
          </p:spPr>
          <p:txBody>
            <a:bodyPr wrap="none" rtlCol="0">
              <a:spAutoFit/>
            </a:bodyPr>
            <a:lstStyle/>
            <a:p>
              <a:r>
                <a:rPr lang="ja-JP" altLang="en-US" sz="2400" b="1" dirty="0">
                  <a:solidFill>
                    <a:srgbClr val="002060"/>
                  </a:solidFill>
                  <a:latin typeface="HG丸ｺﾞｼｯｸM-PRO" panose="020F0600000000000000" pitchFamily="50" charset="-128"/>
                  <a:ea typeface="HG丸ｺﾞｼｯｸM-PRO" panose="020F0600000000000000" pitchFamily="50" charset="-128"/>
                </a:rPr>
                <a:t>日　時</a:t>
              </a:r>
              <a:r>
                <a:rPr lang="ja-JP" altLang="en-US" sz="2400" dirty="0">
                  <a:solidFill>
                    <a:srgbClr val="002060"/>
                  </a:solidFill>
                  <a:latin typeface="HG丸ｺﾞｼｯｸM-PRO" panose="020F0600000000000000" pitchFamily="50" charset="-128"/>
                  <a:ea typeface="HG丸ｺﾞｼｯｸM-PRO" panose="020F0600000000000000" pitchFamily="50" charset="-128"/>
                </a:rPr>
                <a:t>：令和２年２月２０日（木）１０時～</a:t>
              </a:r>
              <a:endParaRPr lang="en-US" altLang="ja-JP" sz="2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42" name="テキスト ボックス 41"/>
            <p:cNvSpPr txBox="1"/>
            <p:nvPr/>
          </p:nvSpPr>
          <p:spPr>
            <a:xfrm>
              <a:off x="3243301" y="7289829"/>
              <a:ext cx="2702847" cy="153380"/>
            </a:xfrm>
            <a:prstGeom prst="rect">
              <a:avLst/>
            </a:prstGeom>
            <a:noFill/>
          </p:spPr>
          <p:txBody>
            <a:bodyPr wrap="square" rtlCol="0">
              <a:spAutoFit/>
            </a:bodyPr>
            <a:lstStyle/>
            <a:p>
              <a:pPr marL="964894" indent="-964894"/>
              <a:r>
                <a:rPr lang="ja-JP" altLang="en-US" sz="1600" dirty="0">
                  <a:solidFill>
                    <a:srgbClr val="002060"/>
                  </a:solidFill>
                  <a:latin typeface="HG丸ｺﾞｼｯｸM-PRO" panose="020F0600000000000000" pitchFamily="50" charset="-128"/>
                  <a:ea typeface="HG丸ｺﾞｼｯｸM-PRO" panose="020F0600000000000000" pitchFamily="50" charset="-128"/>
                </a:rPr>
                <a:t>（徳島市山城町東浜傍示</a:t>
              </a:r>
              <a:r>
                <a:rPr lang="en-US" altLang="ja-JP" sz="1600" dirty="0">
                  <a:solidFill>
                    <a:srgbClr val="002060"/>
                  </a:solidFill>
                  <a:latin typeface="HG丸ｺﾞｼｯｸM-PRO" panose="020F0600000000000000" pitchFamily="50" charset="-128"/>
                  <a:ea typeface="HG丸ｺﾞｼｯｸM-PRO" panose="020F0600000000000000" pitchFamily="50" charset="-128"/>
                </a:rPr>
                <a:t>1</a:t>
              </a:r>
              <a:r>
                <a:rPr lang="ja-JP" altLang="en-US" sz="1600" dirty="0">
                  <a:solidFill>
                    <a:srgbClr val="002060"/>
                  </a:solidFill>
                  <a:latin typeface="HG丸ｺﾞｼｯｸM-PRO" panose="020F0600000000000000" pitchFamily="50" charset="-128"/>
                  <a:ea typeface="HG丸ｺﾞｼｯｸM-PRO" panose="020F0600000000000000" pitchFamily="50" charset="-128"/>
                </a:rPr>
                <a:t>番地１）</a:t>
              </a:r>
              <a:endParaRPr lang="en-US" altLang="ja-JP" sz="16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457391" y="7102428"/>
              <a:ext cx="4731641" cy="209154"/>
            </a:xfrm>
            <a:prstGeom prst="rect">
              <a:avLst/>
            </a:prstGeom>
            <a:noFill/>
          </p:spPr>
          <p:txBody>
            <a:bodyPr wrap="none" rtlCol="0">
              <a:spAutoFit/>
            </a:bodyPr>
            <a:lstStyle/>
            <a:p>
              <a:r>
                <a:rPr lang="ja-JP" altLang="en-US" sz="2400" b="1" dirty="0">
                  <a:solidFill>
                    <a:srgbClr val="002060"/>
                  </a:solidFill>
                  <a:latin typeface="HG丸ｺﾞｼｯｸM-PRO" panose="020F0600000000000000" pitchFamily="50" charset="-128"/>
                  <a:ea typeface="HG丸ｺﾞｼｯｸM-PRO" panose="020F0600000000000000" pitchFamily="50" charset="-128"/>
                </a:rPr>
                <a:t>場　所</a:t>
              </a:r>
              <a:r>
                <a:rPr lang="ja-JP" altLang="en-US" sz="2400" dirty="0">
                  <a:solidFill>
                    <a:srgbClr val="002060"/>
                  </a:solidFill>
                  <a:latin typeface="HG丸ｺﾞｼｯｸM-PRO" panose="020F0600000000000000" pitchFamily="50" charset="-128"/>
                  <a:ea typeface="HG丸ｺﾞｼｯｸM-PRO" panose="020F0600000000000000" pitchFamily="50" charset="-128"/>
                </a:rPr>
                <a:t>：ときわホール（アスティとくしま）</a:t>
              </a:r>
              <a:endParaRPr lang="en-US" altLang="ja-JP" sz="24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27" name="テキスト ボックス 26"/>
            <p:cNvSpPr txBox="1"/>
            <p:nvPr/>
          </p:nvSpPr>
          <p:spPr>
            <a:xfrm>
              <a:off x="457391" y="8962098"/>
              <a:ext cx="2483152" cy="725068"/>
            </a:xfrm>
            <a:prstGeom prst="rect">
              <a:avLst/>
            </a:prstGeom>
            <a:noFill/>
          </p:spPr>
          <p:txBody>
            <a:bodyPr wrap="square" rtlCol="0">
              <a:spAutoFit/>
            </a:bodyPr>
            <a:lstStyle/>
            <a:p>
              <a:r>
                <a:rPr lang="en-US" altLang="ja-JP" sz="1400" b="1" dirty="0">
                  <a:solidFill>
                    <a:schemeClr val="accent6">
                      <a:lumMod val="50000"/>
                    </a:schemeClr>
                  </a:solidFill>
                  <a:latin typeface="+mn-ea"/>
                </a:rPr>
                <a:t>【</a:t>
              </a:r>
              <a:r>
                <a:rPr lang="ja-JP" altLang="en-US" sz="1400" b="1" dirty="0">
                  <a:solidFill>
                    <a:schemeClr val="accent6">
                      <a:lumMod val="50000"/>
                    </a:schemeClr>
                  </a:solidFill>
                  <a:latin typeface="+mn-ea"/>
                </a:rPr>
                <a:t>スケジュール</a:t>
              </a:r>
              <a:r>
                <a:rPr lang="en-US" altLang="ja-JP" sz="1400" b="1" dirty="0">
                  <a:solidFill>
                    <a:schemeClr val="accent6">
                      <a:lumMod val="50000"/>
                    </a:schemeClr>
                  </a:solidFill>
                  <a:latin typeface="+mn-ea"/>
                </a:rPr>
                <a:t>】</a:t>
              </a:r>
            </a:p>
            <a:p>
              <a:r>
                <a:rPr lang="ja-JP" altLang="en-US" sz="1400" b="1" dirty="0">
                  <a:solidFill>
                    <a:schemeClr val="accent6">
                      <a:lumMod val="50000"/>
                    </a:schemeClr>
                  </a:solidFill>
                  <a:latin typeface="+mn-ea"/>
                </a:rPr>
                <a:t>　</a:t>
              </a:r>
              <a:r>
                <a:rPr lang="ja-JP" altLang="ja-JP" sz="1400" b="1" dirty="0">
                  <a:solidFill>
                    <a:schemeClr val="accent6">
                      <a:lumMod val="50000"/>
                    </a:schemeClr>
                  </a:solidFill>
                  <a:latin typeface="+mn-ea"/>
                </a:rPr>
                <a:t>１０：００　　開会</a:t>
              </a:r>
            </a:p>
            <a:p>
              <a:r>
                <a:rPr lang="ja-JP" altLang="en-US" sz="1400" b="1" dirty="0">
                  <a:solidFill>
                    <a:schemeClr val="accent6">
                      <a:lumMod val="50000"/>
                    </a:schemeClr>
                  </a:solidFill>
                  <a:latin typeface="+mn-ea"/>
                </a:rPr>
                <a:t>　</a:t>
              </a:r>
              <a:r>
                <a:rPr lang="ja-JP" altLang="ja-JP" sz="1400" b="1" dirty="0">
                  <a:solidFill>
                    <a:schemeClr val="accent6">
                      <a:lumMod val="50000"/>
                    </a:schemeClr>
                  </a:solidFill>
                  <a:latin typeface="+mn-ea"/>
                </a:rPr>
                <a:t>１０：１０　　基調講演　　　　　　　</a:t>
              </a:r>
            </a:p>
            <a:p>
              <a:r>
                <a:rPr lang="ja-JP" altLang="en-US" sz="1400" b="1" dirty="0">
                  <a:solidFill>
                    <a:schemeClr val="accent6">
                      <a:lumMod val="50000"/>
                    </a:schemeClr>
                  </a:solidFill>
                  <a:latin typeface="+mn-ea"/>
                </a:rPr>
                <a:t>　</a:t>
              </a:r>
              <a:r>
                <a:rPr lang="ja-JP" altLang="ja-JP" sz="1400" b="1" dirty="0">
                  <a:solidFill>
                    <a:schemeClr val="accent6">
                      <a:lumMod val="50000"/>
                    </a:schemeClr>
                  </a:solidFill>
                  <a:latin typeface="+mn-ea"/>
                </a:rPr>
                <a:t>１２：００　　休憩　　　　　　　　</a:t>
              </a:r>
            </a:p>
            <a:p>
              <a:r>
                <a:rPr lang="ja-JP" altLang="en-US" sz="1400" b="1" dirty="0">
                  <a:solidFill>
                    <a:schemeClr val="accent6">
                      <a:lumMod val="50000"/>
                    </a:schemeClr>
                  </a:solidFill>
                  <a:latin typeface="+mn-ea"/>
                </a:rPr>
                <a:t>　</a:t>
              </a:r>
              <a:r>
                <a:rPr lang="ja-JP" altLang="ja-JP" sz="1400" b="1" dirty="0">
                  <a:solidFill>
                    <a:schemeClr val="accent6">
                      <a:lumMod val="50000"/>
                    </a:schemeClr>
                  </a:solidFill>
                  <a:latin typeface="+mn-ea"/>
                </a:rPr>
                <a:t>１３：００　　実践研究発表　　　　　　　 </a:t>
              </a:r>
            </a:p>
            <a:p>
              <a:r>
                <a:rPr lang="ja-JP" altLang="en-US" sz="1400" b="1" dirty="0">
                  <a:solidFill>
                    <a:schemeClr val="accent6">
                      <a:lumMod val="50000"/>
                    </a:schemeClr>
                  </a:solidFill>
                  <a:latin typeface="+mn-ea"/>
                </a:rPr>
                <a:t>　</a:t>
              </a:r>
              <a:r>
                <a:rPr lang="ja-JP" altLang="ja-JP" sz="1400" b="1" dirty="0">
                  <a:solidFill>
                    <a:schemeClr val="accent6">
                      <a:lumMod val="50000"/>
                    </a:schemeClr>
                  </a:solidFill>
                  <a:latin typeface="+mn-ea"/>
                </a:rPr>
                <a:t>１５：００　　ディスカッション（意見交換）　　　　　　　</a:t>
              </a:r>
            </a:p>
            <a:p>
              <a:r>
                <a:rPr lang="ja-JP" altLang="en-US" sz="1400" b="1" dirty="0">
                  <a:solidFill>
                    <a:schemeClr val="accent6">
                      <a:lumMod val="50000"/>
                    </a:schemeClr>
                  </a:solidFill>
                  <a:latin typeface="+mn-ea"/>
                </a:rPr>
                <a:t>　</a:t>
              </a:r>
              <a:r>
                <a:rPr lang="ja-JP" altLang="ja-JP" sz="1400" b="1" dirty="0">
                  <a:solidFill>
                    <a:schemeClr val="accent6">
                      <a:lumMod val="50000"/>
                    </a:schemeClr>
                  </a:solidFill>
                  <a:latin typeface="+mn-ea"/>
                </a:rPr>
                <a:t>１５：３０　　閉会</a:t>
              </a:r>
              <a:endParaRPr lang="en-US" altLang="ja-JP" sz="1400" b="1" dirty="0">
                <a:solidFill>
                  <a:schemeClr val="accent6">
                    <a:lumMod val="50000"/>
                  </a:schemeClr>
                </a:solidFill>
                <a:latin typeface="+mn-ea"/>
              </a:endParaRPr>
            </a:p>
          </p:txBody>
        </p:sp>
        <p:sp>
          <p:nvSpPr>
            <p:cNvPr id="32" name="テキスト ボックス 31"/>
            <p:cNvSpPr txBox="1"/>
            <p:nvPr/>
          </p:nvSpPr>
          <p:spPr>
            <a:xfrm>
              <a:off x="3243301" y="9092896"/>
              <a:ext cx="2758946" cy="627463"/>
            </a:xfrm>
            <a:prstGeom prst="rect">
              <a:avLst/>
            </a:prstGeom>
            <a:noFill/>
          </p:spPr>
          <p:txBody>
            <a:bodyPr wrap="square" rtlCol="0">
              <a:spAutoFit/>
            </a:bodyPr>
            <a:lstStyle/>
            <a:p>
              <a:r>
                <a:rPr lang="ja-JP" altLang="en-US" sz="2000" b="1" dirty="0">
                  <a:solidFill>
                    <a:srgbClr val="002060"/>
                  </a:solidFill>
                  <a:latin typeface="HGP創英角ｺﾞｼｯｸUB" panose="020B0900000000000000" pitchFamily="50" charset="-128"/>
                  <a:ea typeface="HGP創英角ｺﾞｼｯｸUB" panose="020B0900000000000000" pitchFamily="50" charset="-128"/>
                </a:rPr>
                <a:t>お申し込みは</a:t>
              </a:r>
              <a:r>
                <a:rPr lang="ja-JP" altLang="en-US" sz="2400" b="1" u="sng" dirty="0">
                  <a:solidFill>
                    <a:srgbClr val="002060"/>
                  </a:solidFill>
                  <a:latin typeface="HGP創英角ｺﾞｼｯｸUB" panose="020B0900000000000000" pitchFamily="50" charset="-128"/>
                  <a:ea typeface="HGP創英角ｺﾞｼｯｸUB" panose="020B0900000000000000" pitchFamily="50" charset="-128"/>
                </a:rPr>
                <a:t>２月６日（木）</a:t>
              </a:r>
              <a:r>
                <a:rPr lang="ja-JP" altLang="en-US" sz="2000" b="1" dirty="0">
                  <a:solidFill>
                    <a:srgbClr val="002060"/>
                  </a:solidFill>
                  <a:latin typeface="HGP創英角ｺﾞｼｯｸUB" panose="020B0900000000000000" pitchFamily="50" charset="-128"/>
                  <a:ea typeface="HGP創英角ｺﾞｼｯｸUB" panose="020B0900000000000000" pitchFamily="50" charset="-128"/>
                </a:rPr>
                <a:t>までに、裏面「参加申込書」にて、郵送又はＦＡＸにてお申込みください。</a:t>
              </a:r>
              <a:endParaRPr lang="en-US" altLang="ja-JP" sz="2000" dirty="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46" name="テキスト ボックス 45"/>
            <p:cNvSpPr txBox="1"/>
            <p:nvPr/>
          </p:nvSpPr>
          <p:spPr>
            <a:xfrm>
              <a:off x="669856" y="7422079"/>
              <a:ext cx="5397141" cy="794786"/>
            </a:xfrm>
            <a:prstGeom prst="rect">
              <a:avLst/>
            </a:prstGeom>
            <a:noFill/>
          </p:spPr>
          <p:txBody>
            <a:bodyPr wrap="square" rtlCol="0">
              <a:spAutoFit/>
            </a:bodyPr>
            <a:lstStyle/>
            <a:p>
              <a:r>
                <a:rPr lang="ja-JP" altLang="en-US" sz="2400" dirty="0">
                  <a:solidFill>
                    <a:srgbClr val="002060"/>
                  </a:solidFill>
                  <a:latin typeface="HGP創英角ﾎﾟｯﾌﾟ体" panose="040B0A00000000000000" pitchFamily="50" charset="-128"/>
                  <a:ea typeface="HGP創英角ﾎﾟｯﾌﾟ体" panose="040B0A00000000000000" pitchFamily="50" charset="-128"/>
                </a:rPr>
                <a:t>基調講演：「令和時代 求められる医療・介護連携」</a:t>
              </a:r>
              <a:endParaRPr lang="en-US" altLang="ja-JP" sz="2400" dirty="0">
                <a:solidFill>
                  <a:srgbClr val="002060"/>
                </a:solidFill>
                <a:latin typeface="HGP創英角ﾎﾟｯﾌﾟ体" panose="040B0A00000000000000" pitchFamily="50" charset="-128"/>
                <a:ea typeface="HGP創英角ﾎﾟｯﾌﾟ体" panose="040B0A00000000000000" pitchFamily="50" charset="-128"/>
              </a:endParaRPr>
            </a:p>
            <a:p>
              <a:r>
                <a:rPr lang="ja-JP" altLang="en-US" sz="2400" dirty="0">
                  <a:solidFill>
                    <a:srgbClr val="002060"/>
                  </a:solidFill>
                  <a:latin typeface="HGP創英角ﾎﾟｯﾌﾟ体" panose="040B0A00000000000000" pitchFamily="50" charset="-128"/>
                  <a:ea typeface="HGP創英角ﾎﾟｯﾌﾟ体" panose="040B0A00000000000000" pitchFamily="50" charset="-128"/>
                </a:rPr>
                <a:t>　　　　　　～みんな一緒に楽しい在宅ケアを目指そう～</a:t>
              </a:r>
              <a:endParaRPr lang="en-US" altLang="ja-JP" sz="2400" dirty="0">
                <a:solidFill>
                  <a:srgbClr val="002060"/>
                </a:solidFill>
                <a:latin typeface="HGP創英角ﾎﾟｯﾌﾟ体" panose="040B0A00000000000000" pitchFamily="50" charset="-128"/>
                <a:ea typeface="HGP創英角ﾎﾟｯﾌﾟ体" panose="040B0A00000000000000" pitchFamily="50" charset="-128"/>
              </a:endParaRPr>
            </a:p>
            <a:p>
              <a:endParaRPr lang="en-US" altLang="ja-JP" sz="200" dirty="0">
                <a:solidFill>
                  <a:srgbClr val="002060"/>
                </a:solidFill>
                <a:latin typeface="HGP創英角ﾎﾟｯﾌﾟ体" panose="040B0A00000000000000" pitchFamily="50" charset="-128"/>
                <a:ea typeface="HGP創英角ﾎﾟｯﾌﾟ体" panose="040B0A00000000000000" pitchFamily="50" charset="-128"/>
              </a:endParaRPr>
            </a:p>
            <a:p>
              <a:endParaRPr lang="en-US" altLang="ja-JP" sz="200" dirty="0">
                <a:solidFill>
                  <a:srgbClr val="002060"/>
                </a:solidFill>
                <a:latin typeface="HGP創英角ﾎﾟｯﾌﾟ体" panose="040B0A00000000000000" pitchFamily="50" charset="-128"/>
                <a:ea typeface="HGP創英角ﾎﾟｯﾌﾟ体" panose="040B0A00000000000000" pitchFamily="50" charset="-128"/>
              </a:endParaRPr>
            </a:p>
            <a:p>
              <a:r>
                <a:rPr lang="ja-JP" altLang="en-US" sz="200" dirty="0">
                  <a:solidFill>
                    <a:srgbClr val="002060"/>
                  </a:solidFill>
                  <a:latin typeface="HGP創英角ﾎﾟｯﾌﾟ体" panose="040B0A00000000000000" pitchFamily="50" charset="-128"/>
                  <a:ea typeface="HGP創英角ﾎﾟｯﾌﾟ体" panose="040B0A00000000000000" pitchFamily="50" charset="-128"/>
                </a:rPr>
                <a:t>　</a:t>
              </a:r>
              <a:endParaRPr lang="en-US" altLang="ja-JP" sz="200" dirty="0">
                <a:solidFill>
                  <a:srgbClr val="002060"/>
                </a:solidFill>
                <a:latin typeface="HGP創英角ﾎﾟｯﾌﾟ体" panose="040B0A00000000000000" pitchFamily="50" charset="-128"/>
                <a:ea typeface="HGP創英角ﾎﾟｯﾌﾟ体" panose="040B0A00000000000000" pitchFamily="50" charset="-128"/>
              </a:endParaRPr>
            </a:p>
            <a:p>
              <a:endParaRPr lang="en-US" altLang="ja-JP" sz="200" dirty="0">
                <a:solidFill>
                  <a:srgbClr val="002060"/>
                </a:solidFill>
                <a:latin typeface="HGP創英角ﾎﾟｯﾌﾟ体" panose="040B0A00000000000000" pitchFamily="50" charset="-128"/>
                <a:ea typeface="HGP創英角ﾎﾟｯﾌﾟ体" panose="040B0A00000000000000" pitchFamily="50" charset="-128"/>
              </a:endParaRPr>
            </a:p>
            <a:p>
              <a:endParaRPr lang="en-US" altLang="ja-JP" sz="200" dirty="0">
                <a:solidFill>
                  <a:srgbClr val="002060"/>
                </a:solidFill>
                <a:latin typeface="HGP創英角ﾎﾟｯﾌﾟ体" panose="040B0A00000000000000" pitchFamily="50" charset="-128"/>
                <a:ea typeface="HGP創英角ﾎﾟｯﾌﾟ体" panose="040B0A00000000000000" pitchFamily="50" charset="-128"/>
              </a:endParaRPr>
            </a:p>
            <a:p>
              <a:endParaRPr lang="en-US" altLang="ja-JP" sz="200" dirty="0">
                <a:solidFill>
                  <a:srgbClr val="002060"/>
                </a:solidFill>
                <a:latin typeface="HGP創英角ﾎﾟｯﾌﾟ体" panose="040B0A00000000000000" pitchFamily="50" charset="-128"/>
                <a:ea typeface="HGP創英角ﾎﾟｯﾌﾟ体" panose="040B0A00000000000000" pitchFamily="50" charset="-128"/>
              </a:endParaRPr>
            </a:p>
            <a:p>
              <a:r>
                <a:rPr lang="ja-JP" altLang="en-US" sz="2400" b="1" dirty="0">
                  <a:solidFill>
                    <a:srgbClr val="002060"/>
                  </a:solidFill>
                  <a:latin typeface="HGS創英角ﾎﾟｯﾌﾟ体" panose="040B0A00000000000000" pitchFamily="50" charset="-128"/>
                  <a:ea typeface="HGS創英角ﾎﾟｯﾌﾟ体" panose="040B0A00000000000000" pitchFamily="50" charset="-128"/>
                </a:rPr>
                <a:t>講師：広島県介護支援専門員協会</a:t>
              </a:r>
              <a:endParaRPr lang="en-US" altLang="ja-JP" sz="2400" b="1" dirty="0">
                <a:solidFill>
                  <a:srgbClr val="002060"/>
                </a:solidFill>
                <a:latin typeface="HGS創英角ﾎﾟｯﾌﾟ体" panose="040B0A00000000000000" pitchFamily="50" charset="-128"/>
                <a:ea typeface="HGS創英角ﾎﾟｯﾌﾟ体" panose="040B0A00000000000000" pitchFamily="50" charset="-128"/>
              </a:endParaRPr>
            </a:p>
            <a:p>
              <a:r>
                <a:rPr lang="ja-JP" altLang="en-US" sz="2400" b="1" dirty="0">
                  <a:solidFill>
                    <a:srgbClr val="002060"/>
                  </a:solidFill>
                  <a:latin typeface="HGS創英角ﾎﾟｯﾌﾟ体" panose="040B0A00000000000000" pitchFamily="50" charset="-128"/>
                  <a:ea typeface="HGS創英角ﾎﾟｯﾌﾟ体" panose="040B0A00000000000000" pitchFamily="50" charset="-128"/>
                </a:rPr>
                <a:t>　　　会長　落久保 裕之 先生</a:t>
              </a:r>
              <a:endParaRPr lang="en-US" altLang="ja-JP" sz="2400" dirty="0">
                <a:solidFill>
                  <a:srgbClr val="002060"/>
                </a:solidFill>
                <a:latin typeface="HGS創英角ﾎﾟｯﾌﾟ体" panose="040B0A00000000000000" pitchFamily="50" charset="-128"/>
                <a:ea typeface="HGS創英角ﾎﾟｯﾌﾟ体" panose="040B0A00000000000000" pitchFamily="50" charset="-128"/>
              </a:endParaRPr>
            </a:p>
          </p:txBody>
        </p:sp>
      </p:grpSp>
      <p:sp>
        <p:nvSpPr>
          <p:cNvPr id="23" name="正方形/長方形 22"/>
          <p:cNvSpPr/>
          <p:nvPr/>
        </p:nvSpPr>
        <p:spPr>
          <a:xfrm>
            <a:off x="-20192" y="162244"/>
            <a:ext cx="7775574" cy="1138773"/>
          </a:xfrm>
          <a:prstGeom prst="rect">
            <a:avLst/>
          </a:prstGeom>
        </p:spPr>
        <p:txBody>
          <a:bodyPr wrap="square">
            <a:spAutoFit/>
          </a:bodyPr>
          <a:lstStyle/>
          <a:p>
            <a:pPr algn="ctr"/>
            <a:r>
              <a:rPr lang="ja-JP" altLang="en-US" sz="32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HGS創英角ｺﾞｼｯｸUB" panose="020B0900000000000000" pitchFamily="50" charset="-128"/>
                <a:ea typeface="HGS創英角ｺﾞｼｯｸUB" panose="020B0900000000000000" pitchFamily="50" charset="-128"/>
              </a:rPr>
              <a:t>第４回</a:t>
            </a:r>
            <a:endParaRPr lang="en-US" altLang="ja-JP" sz="32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HGS創英角ｺﾞｼｯｸUB" panose="020B0900000000000000" pitchFamily="50" charset="-128"/>
              <a:ea typeface="HGS創英角ｺﾞｼｯｸUB" panose="020B0900000000000000" pitchFamily="50" charset="-128"/>
            </a:endParaRPr>
          </a:p>
          <a:p>
            <a:pPr algn="ctr"/>
            <a:r>
              <a:rPr lang="ja-JP" altLang="en-US" sz="36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HGS創英角ｺﾞｼｯｸUB" panose="020B0900000000000000" pitchFamily="50" charset="-128"/>
                <a:ea typeface="HGS創英角ｺﾞｼｯｸUB" panose="020B0900000000000000" pitchFamily="50" charset="-128"/>
              </a:rPr>
              <a:t>徳島県介護支援専門員実践研究大会</a:t>
            </a:r>
          </a:p>
        </p:txBody>
      </p:sp>
      <p:sp>
        <p:nvSpPr>
          <p:cNvPr id="45" name="テキスト ボックス 44"/>
          <p:cNvSpPr txBox="1"/>
          <p:nvPr/>
        </p:nvSpPr>
        <p:spPr>
          <a:xfrm>
            <a:off x="-1" y="10339878"/>
            <a:ext cx="7779436" cy="338554"/>
          </a:xfrm>
          <a:prstGeom prst="rect">
            <a:avLst/>
          </a:prstGeom>
          <a:noFill/>
        </p:spPr>
        <p:txBody>
          <a:bodyPr wrap="square" rtlCol="0">
            <a:spAutoFit/>
          </a:bodyPr>
          <a:lstStyle/>
          <a:p>
            <a:pPr algn="ctr"/>
            <a:r>
              <a:rPr lang="en-US" altLang="ja-JP" sz="1600" b="1" dirty="0">
                <a:solidFill>
                  <a:schemeClr val="bg1"/>
                </a:solidFill>
                <a:latin typeface="HG丸ｺﾞｼｯｸM-PRO" panose="020F0600000000000000" pitchFamily="50" charset="-128"/>
                <a:ea typeface="HG丸ｺﾞｼｯｸM-PRO" panose="020F0600000000000000" pitchFamily="50" charset="-128"/>
              </a:rPr>
              <a:t>【</a:t>
            </a:r>
            <a:r>
              <a:rPr lang="ja-JP" altLang="en-US" sz="1600" b="1" dirty="0">
                <a:solidFill>
                  <a:schemeClr val="bg1"/>
                </a:solidFill>
                <a:latin typeface="HG丸ｺﾞｼｯｸM-PRO" panose="020F0600000000000000" pitchFamily="50" charset="-128"/>
                <a:ea typeface="HG丸ｺﾞｼｯｸM-PRO" panose="020F0600000000000000" pitchFamily="50" charset="-128"/>
              </a:rPr>
              <a:t>お問合せ：徳島県介護支援専門員協会（</a:t>
            </a:r>
            <a:r>
              <a:rPr lang="en-US" altLang="ja-JP" sz="1600" b="1" dirty="0">
                <a:solidFill>
                  <a:schemeClr val="bg1"/>
                </a:solidFill>
                <a:latin typeface="HG丸ｺﾞｼｯｸM-PRO" panose="020F0600000000000000" pitchFamily="50" charset="-128"/>
                <a:ea typeface="HG丸ｺﾞｼｯｸM-PRO" panose="020F0600000000000000" pitchFamily="50" charset="-128"/>
              </a:rPr>
              <a:t>TEL:088-678-4200</a:t>
            </a:r>
            <a:r>
              <a:rPr lang="ja-JP" altLang="en-US" sz="1600" b="1" dirty="0">
                <a:solidFill>
                  <a:schemeClr val="bg1"/>
                </a:solidFill>
                <a:latin typeface="HG丸ｺﾞｼｯｸM-PRO" panose="020F0600000000000000" pitchFamily="50" charset="-128"/>
                <a:ea typeface="HG丸ｺﾞｼｯｸM-PRO" panose="020F0600000000000000" pitchFamily="50" charset="-128"/>
              </a:rPr>
              <a:t>）</a:t>
            </a:r>
            <a:r>
              <a:rPr lang="en-US" altLang="ja-JP" sz="1600" b="1" dirty="0">
                <a:solidFill>
                  <a:schemeClr val="bg1"/>
                </a:solidFill>
                <a:latin typeface="HG丸ｺﾞｼｯｸM-PRO" panose="020F0600000000000000" pitchFamily="50" charset="-128"/>
                <a:ea typeface="HG丸ｺﾞｼｯｸM-PRO" panose="020F0600000000000000" pitchFamily="50" charset="-128"/>
              </a:rPr>
              <a:t>】</a:t>
            </a:r>
          </a:p>
        </p:txBody>
      </p:sp>
      <p:pic>
        <p:nvPicPr>
          <p:cNvPr id="2" name="Picture 2" descr="「落久保裕之　画像」の画像検索結果">
            <a:extLst>
              <a:ext uri="{FF2B5EF4-FFF2-40B4-BE49-F238E27FC236}">
                <a16:creationId xmlns:a16="http://schemas.microsoft.com/office/drawing/2014/main" id="{984E8BAD-38A2-49F0-B401-E817EB54DF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1437" y="6675333"/>
            <a:ext cx="2510409" cy="2336732"/>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a:extLst>
              <a:ext uri="{FF2B5EF4-FFF2-40B4-BE49-F238E27FC236}">
                <a16:creationId xmlns:a16="http://schemas.microsoft.com/office/drawing/2014/main" id="{2354795E-5DAE-4642-9871-65CE69821F22}"/>
              </a:ext>
            </a:extLst>
          </p:cNvPr>
          <p:cNvSpPr/>
          <p:nvPr/>
        </p:nvSpPr>
        <p:spPr>
          <a:xfrm>
            <a:off x="5594349" y="2017807"/>
            <a:ext cx="1831381" cy="350538"/>
          </a:xfrm>
          <a:prstGeom prst="rect">
            <a:avLst/>
          </a:prstGeom>
          <a:blipFill dpi="0" rotWithShape="1">
            <a:blip r:embed="rId3"/>
            <a:srcRect/>
            <a:stretch>
              <a:fillRect l="-1026814" t="-707130" r="-150494" b="-33526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09" dirty="0"/>
          </a:p>
        </p:txBody>
      </p:sp>
      <p:sp>
        <p:nvSpPr>
          <p:cNvPr id="20" name="正方形/長方形 19">
            <a:extLst>
              <a:ext uri="{FF2B5EF4-FFF2-40B4-BE49-F238E27FC236}">
                <a16:creationId xmlns:a16="http://schemas.microsoft.com/office/drawing/2014/main" id="{CCAE0E6E-9D81-48B0-AC43-B97E74EAE90D}"/>
              </a:ext>
            </a:extLst>
          </p:cNvPr>
          <p:cNvSpPr/>
          <p:nvPr/>
        </p:nvSpPr>
        <p:spPr>
          <a:xfrm>
            <a:off x="5462138" y="2008778"/>
            <a:ext cx="2095801" cy="334363"/>
          </a:xfrm>
          <a:prstGeom prst="rect">
            <a:avLst/>
          </a:prstGeom>
          <a:blipFill dpi="0" rotWithShape="1">
            <a:blip r:embed="rId3"/>
            <a:srcRect/>
            <a:stretch>
              <a:fillRect l="-1026814" t="-707130" r="-150494" b="-33526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spc="-260" dirty="0">
                <a:latin typeface="HGS行書体" panose="03000600000000000000" pitchFamily="66" charset="-128"/>
                <a:ea typeface="HGS行書体" panose="03000600000000000000" pitchFamily="66" charset="-128"/>
              </a:rPr>
              <a:t>ケアマネジャー全員集合</a:t>
            </a:r>
          </a:p>
        </p:txBody>
      </p:sp>
      <p:sp>
        <p:nvSpPr>
          <p:cNvPr id="21" name="テキスト ボックス 20">
            <a:extLst>
              <a:ext uri="{FF2B5EF4-FFF2-40B4-BE49-F238E27FC236}">
                <a16:creationId xmlns:a16="http://schemas.microsoft.com/office/drawing/2014/main" id="{D0728858-B8CA-4E9F-BB2C-92B151D8BA22}"/>
              </a:ext>
            </a:extLst>
          </p:cNvPr>
          <p:cNvSpPr txBox="1"/>
          <p:nvPr/>
        </p:nvSpPr>
        <p:spPr>
          <a:xfrm>
            <a:off x="75862" y="1331651"/>
            <a:ext cx="5400714" cy="2708434"/>
          </a:xfrm>
          <a:prstGeom prst="rect">
            <a:avLst/>
          </a:prstGeom>
          <a:noFill/>
        </p:spPr>
        <p:txBody>
          <a:bodyPr wrap="square" rtlCol="0">
            <a:spAutoFit/>
          </a:bodyPr>
          <a:lstStyle/>
          <a:p>
            <a:pPr>
              <a:lnSpc>
                <a:spcPts val="2000"/>
              </a:lnSpc>
            </a:pPr>
            <a:r>
              <a:rPr lang="ja-JP" altLang="en-US" sz="1400" b="1" dirty="0">
                <a:solidFill>
                  <a:srgbClr val="FF0000"/>
                </a:solidFill>
                <a:latin typeface="+mn-ea"/>
              </a:rPr>
              <a:t>　</a:t>
            </a:r>
            <a:r>
              <a:rPr lang="ja-JP" altLang="ja-JP" sz="1400" b="1" dirty="0">
                <a:solidFill>
                  <a:srgbClr val="FF0000"/>
                </a:solidFill>
                <a:latin typeface="+mn-ea"/>
              </a:rPr>
              <a:t>介護支援専門員は、認知症、独居、ターミナルケア、精神疾患、虐待等々高齢者を取り巻く多様化・複雑化した課題解決のために、利用者に寄り添いながら適切な支援を続ける必要があります。</a:t>
            </a:r>
          </a:p>
          <a:p>
            <a:pPr>
              <a:lnSpc>
                <a:spcPts val="2000"/>
              </a:lnSpc>
            </a:pPr>
            <a:r>
              <a:rPr lang="ja-JP" altLang="en-US" sz="1400" b="1" dirty="0">
                <a:solidFill>
                  <a:srgbClr val="FF0000"/>
                </a:solidFill>
                <a:latin typeface="+mn-ea"/>
              </a:rPr>
              <a:t>　</a:t>
            </a:r>
            <a:r>
              <a:rPr lang="ja-JP" altLang="ja-JP" sz="1400" b="1" dirty="0">
                <a:solidFill>
                  <a:srgbClr val="FF0000"/>
                </a:solidFill>
                <a:latin typeface="+mn-ea"/>
              </a:rPr>
              <a:t>そうした支援を円滑に行うには多職種協働で関わることが重要であり、利用者を支える多職種連携の要と様々なニーズに対応し続けるためにも自己研鑽に励むことが求められております。</a:t>
            </a:r>
          </a:p>
          <a:p>
            <a:pPr>
              <a:lnSpc>
                <a:spcPts val="2000"/>
              </a:lnSpc>
            </a:pPr>
            <a:r>
              <a:rPr lang="ja-JP" altLang="en-US" sz="1400" b="1" dirty="0">
                <a:solidFill>
                  <a:srgbClr val="FF0000"/>
                </a:solidFill>
                <a:latin typeface="+mn-ea"/>
              </a:rPr>
              <a:t>　</a:t>
            </a:r>
            <a:r>
              <a:rPr lang="ja-JP" altLang="ja-JP" sz="1400" b="1" dirty="0">
                <a:solidFill>
                  <a:srgbClr val="FF0000"/>
                </a:solidFill>
                <a:latin typeface="+mn-ea"/>
              </a:rPr>
              <a:t>本実践研究大会では、介護支援専門員一人ひとりが高いプロ意識を持って地域マネジメントや利用者の自立支援に資するケアマネジメントの実践に繋げることを目的として開催します。</a:t>
            </a:r>
          </a:p>
          <a:p>
            <a:endParaRPr lang="en-US" altLang="ja-JP" sz="2000" b="1" spc="30" dirty="0">
              <a:solidFill>
                <a:srgbClr val="FF33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74690776"/>
      </p:ext>
    </p:extLst>
  </p:cSld>
  <p:clrMapOvr>
    <a:masterClrMapping/>
  </p:clrMapOvr>
</p:sld>
</file>

<file path=ppt/theme/theme1.xml><?xml version="1.0" encoding="utf-8"?>
<a:theme xmlns:a="http://schemas.openxmlformats.org/drawingml/2006/main" name="Office テーマ">
  <a:themeElements>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1.pptx" id="{D8CEF92E-E621-4889-A2C4-D44EA4896D94}" vid="{7BA0B976-7AA0-4750-86DE-53A6EBAC7E7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Template>
  <TotalTime>0</TotalTime>
  <Words>567</Words>
  <Application>Microsoft Office PowerPoint</Application>
  <PresentationFormat>ユーザー設定</PresentationFormat>
  <Paragraphs>58</Paragraphs>
  <Slides>1</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vt:i4>
      </vt:variant>
    </vt:vector>
  </HeadingPairs>
  <TitlesOfParts>
    <vt:vector size="12" baseType="lpstr">
      <vt:lpstr>HGP創英角ｺﾞｼｯｸUB</vt:lpstr>
      <vt:lpstr>HGP創英角ﾎﾟｯﾌﾟ体</vt:lpstr>
      <vt:lpstr>HGS行書体</vt:lpstr>
      <vt:lpstr>HGS創英角ｺﾞｼｯｸUB</vt:lpstr>
      <vt:lpstr>HGS創英角ﾎﾟｯﾌﾟ体</vt:lpstr>
      <vt:lpstr>HG丸ｺﾞｼｯｸM-PRO</vt:lpstr>
      <vt:lpstr>ＭＳ Ｐゴシック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2014-07-29T05:44:25Z</dcterms:created>
  <dcterms:modified xsi:type="dcterms:W3CDTF">2020-01-15T12:48:12Z</dcterms:modified>
</cp:coreProperties>
</file>